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ukta Light" panose="020B0604020202020204" charset="0"/>
      <p:regular r:id="rId17"/>
    </p:embeddedFont>
    <p:embeddedFont>
      <p:font typeface="Prompt Medium" panose="00000600000000000000" pitchFamily="2" charset="-3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58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0590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00" b="1" i="0" dirty="0">
                <a:solidFill>
                  <a:schemeClr val="bg1"/>
                </a:solidFill>
                <a:effectLst/>
                <a:latin typeface="quote-cjk-patch"/>
              </a:rPr>
              <a:t>Dart: Classes, Objects, Constructors &amp; Properties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sz="43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9335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Dive deep into Dart's object-oriented paradigm, mastering classes, objects, and properties to craft robust and scalable applications.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52322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Factory Constructors &amp; Key Takeaways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90838"/>
            <a:ext cx="140100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Factory Constructors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31959" y="1285637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Factory constructors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 Dart provide a powerful way to control object creation beyond simply instantiating a new object. They are crucial when the constructor itself needs to decide which object to return.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1959" y="1791772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Return Existing Instances: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Can return an already existing instance of the class from a cache, rather than always creating a new one.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1959" y="2229922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Return Subtypes: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Can return instances of subtypes.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1959" y="2470547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Complex Initialization Logic: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Useful for implementing complex initialization logic that cannot be expressed in a regular constructor.</a:t>
            </a:r>
            <a:endParaRPr lang="en-US" sz="950" dirty="0"/>
          </a:p>
        </p:txBody>
      </p:sp>
      <p:sp>
        <p:nvSpPr>
          <p:cNvPr id="8" name="Shape 6"/>
          <p:cNvSpPr/>
          <p:nvPr/>
        </p:nvSpPr>
        <p:spPr>
          <a:xfrm>
            <a:off x="431959" y="3004423"/>
            <a:ext cx="6732746" cy="3147893"/>
          </a:xfrm>
          <a:prstGeom prst="roundRect">
            <a:avLst>
              <a:gd name="adj" fmla="val 1647"/>
            </a:avLst>
          </a:prstGeom>
          <a:solidFill>
            <a:srgbClr val="181930"/>
          </a:solidFill>
          <a:ln/>
        </p:spPr>
      </p:sp>
      <p:sp>
        <p:nvSpPr>
          <p:cNvPr id="9" name="Shape 7"/>
          <p:cNvSpPr/>
          <p:nvPr/>
        </p:nvSpPr>
        <p:spPr>
          <a:xfrm>
            <a:off x="425887" y="3004423"/>
            <a:ext cx="6744891" cy="3147893"/>
          </a:xfrm>
          <a:prstGeom prst="roundRect">
            <a:avLst>
              <a:gd name="adj" fmla="val 588"/>
            </a:avLst>
          </a:prstGeom>
          <a:solidFill>
            <a:srgbClr val="181930"/>
          </a:solidFill>
          <a:ln/>
        </p:spPr>
      </p:sp>
      <p:sp>
        <p:nvSpPr>
          <p:cNvPr id="10" name="Text 8"/>
          <p:cNvSpPr/>
          <p:nvPr/>
        </p:nvSpPr>
        <p:spPr>
          <a:xfrm>
            <a:off x="549235" y="3096935"/>
            <a:ext cx="6498193" cy="296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Logger {
  final String name;
  static final Map&lt;String, Logger&gt; _cache = {};
  // Private constructor
  Logger._internal(this.name);
  // Factory constructor
  factory Logger(String name) {
    return _cache.putIfAbsent(name, () =&gt; Logger._internal(name));
  }
  void log(String msg) =&gt; print('$name: $msg');
}
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431959" y="6291143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Usage:</a:t>
            </a:r>
            <a:endParaRPr lang="en-US" sz="950" dirty="0"/>
          </a:p>
        </p:txBody>
      </p:sp>
      <p:sp>
        <p:nvSpPr>
          <p:cNvPr id="12" name="Shape 10"/>
          <p:cNvSpPr/>
          <p:nvPr/>
        </p:nvSpPr>
        <p:spPr>
          <a:xfrm>
            <a:off x="431959" y="6627495"/>
            <a:ext cx="6732746" cy="975122"/>
          </a:xfrm>
          <a:prstGeom prst="roundRect">
            <a:avLst>
              <a:gd name="adj" fmla="val 5317"/>
            </a:avLst>
          </a:prstGeom>
          <a:solidFill>
            <a:srgbClr val="181930"/>
          </a:solidFill>
          <a:ln/>
        </p:spPr>
      </p:sp>
      <p:sp>
        <p:nvSpPr>
          <p:cNvPr id="13" name="Shape 11"/>
          <p:cNvSpPr/>
          <p:nvPr/>
        </p:nvSpPr>
        <p:spPr>
          <a:xfrm>
            <a:off x="425887" y="6627495"/>
            <a:ext cx="6744891" cy="975122"/>
          </a:xfrm>
          <a:prstGeom prst="roundRect">
            <a:avLst>
              <a:gd name="adj" fmla="val 1899"/>
            </a:avLst>
          </a:prstGeom>
          <a:solidFill>
            <a:srgbClr val="181930"/>
          </a:solidFill>
          <a:ln/>
        </p:spPr>
      </p:sp>
      <p:sp>
        <p:nvSpPr>
          <p:cNvPr id="14" name="Text 12"/>
          <p:cNvSpPr/>
          <p:nvPr/>
        </p:nvSpPr>
        <p:spPr>
          <a:xfrm>
            <a:off x="549235" y="6720007"/>
            <a:ext cx="64981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void main()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Logger logger1 = Logger('UI');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Logger logger2 = Logger('UI'); // Same instance as logger1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431959" y="7741444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7473315" y="990838"/>
            <a:ext cx="2194560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Takeaways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473315" y="1403866"/>
            <a:ext cx="6732746" cy="754261"/>
          </a:xfrm>
          <a:prstGeom prst="roundRect">
            <a:avLst>
              <a:gd name="adj" fmla="val 3927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604284" y="1534835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Classes vs. Objects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7604284" y="1829633"/>
            <a:ext cx="647080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Classes define blueprints, while objects are their instances.</a:t>
            </a:r>
            <a:endParaRPr lang="en-US" sz="950" dirty="0"/>
          </a:p>
        </p:txBody>
      </p:sp>
      <p:sp>
        <p:nvSpPr>
          <p:cNvPr id="20" name="Shape 18"/>
          <p:cNvSpPr/>
          <p:nvPr/>
        </p:nvSpPr>
        <p:spPr>
          <a:xfrm>
            <a:off x="7473315" y="2281476"/>
            <a:ext cx="6732746" cy="754261"/>
          </a:xfrm>
          <a:prstGeom prst="roundRect">
            <a:avLst>
              <a:gd name="adj" fmla="val 3927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604284" y="2412444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Constructors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7604284" y="2707243"/>
            <a:ext cx="647080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They initialize object states; types include default, parameterized, named, const, and factory.</a:t>
            </a:r>
            <a:endParaRPr lang="en-US" sz="950" dirty="0"/>
          </a:p>
        </p:txBody>
      </p:sp>
      <p:sp>
        <p:nvSpPr>
          <p:cNvPr id="23" name="Shape 21"/>
          <p:cNvSpPr/>
          <p:nvPr/>
        </p:nvSpPr>
        <p:spPr>
          <a:xfrm>
            <a:off x="7473315" y="3159085"/>
            <a:ext cx="6732746" cy="754261"/>
          </a:xfrm>
          <a:prstGeom prst="roundRect">
            <a:avLst>
              <a:gd name="adj" fmla="val 3927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604284" y="3290054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Properties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7604284" y="3584853"/>
            <a:ext cx="647080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Instance variables store data, with getters/setters for controlled access.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7473315" y="4036695"/>
            <a:ext cx="6732746" cy="761881"/>
          </a:xfrm>
          <a:prstGeom prst="roundRect">
            <a:avLst>
              <a:gd name="adj" fmla="val 3888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604284" y="4167664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Encapsulation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7604284" y="4462463"/>
            <a:ext cx="6470809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private members (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prefix) to protect internal data.</a:t>
            </a:r>
            <a:endParaRPr lang="en-US" sz="950" dirty="0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15" y="4937403"/>
            <a:ext cx="6732746" cy="67327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60406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Blueprint: Understanding Classes in Dart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31959" y="978575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At the heart of object-oriented programming (OOP) in Dart lies the </a:t>
            </a:r>
            <a:r>
              <a:rPr lang="en-US" sz="14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class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 Think of a class as a detailed blueprint or a template for creating objects. It defines the structure and behavior that all objects of that class will share.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18266" y="1626572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Blueprint: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 class outlines the common characteristics (data) and actions (functions) that its objects will possess.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27163" y="1943977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Properties &amp; Methods: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It explicitly defines </a:t>
            </a: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properties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(data or instance variables) that store information and </a:t>
            </a: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methods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(functions) that perform operations on that data.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31959" y="2486871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Encapsulation: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Classes promote encapsulation, bundling related data and behavior into a single, cohesive unit.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473315" y="99083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Basic Class Syntax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7473315" y="1301115"/>
            <a:ext cx="6732746" cy="2160270"/>
          </a:xfrm>
          <a:prstGeom prst="roundRect">
            <a:avLst>
              <a:gd name="adj" fmla="val 2400"/>
            </a:avLst>
          </a:prstGeom>
          <a:solidFill>
            <a:srgbClr val="181930"/>
          </a:solidFill>
          <a:ln/>
        </p:spPr>
      </p:sp>
      <p:sp>
        <p:nvSpPr>
          <p:cNvPr id="9" name="Shape 7"/>
          <p:cNvSpPr/>
          <p:nvPr/>
        </p:nvSpPr>
        <p:spPr>
          <a:xfrm>
            <a:off x="7467243" y="1301115"/>
            <a:ext cx="6744891" cy="2160270"/>
          </a:xfrm>
          <a:prstGeom prst="roundRect">
            <a:avLst>
              <a:gd name="adj" fmla="val 857"/>
            </a:avLst>
          </a:prstGeom>
          <a:solidFill>
            <a:srgbClr val="181930"/>
          </a:solidFill>
          <a:ln/>
        </p:spPr>
      </p:sp>
      <p:sp>
        <p:nvSpPr>
          <p:cNvPr id="10" name="Text 8"/>
          <p:cNvSpPr/>
          <p:nvPr/>
        </p:nvSpPr>
        <p:spPr>
          <a:xfrm>
            <a:off x="7590592" y="1393627"/>
            <a:ext cx="6498193" cy="263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class Person {</a:t>
            </a:r>
            <a:endParaRPr lang="en-US" dirty="0">
              <a:latin typeface="Consolas" panose="020B0609020204030204" pitchFamily="49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  // Properties (instance variables)</a:t>
            </a:r>
            <a:endParaRPr lang="en-US" dirty="0">
              <a:latin typeface="Consolas" panose="020B0609020204030204" pitchFamily="49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  String name;</a:t>
            </a:r>
            <a:endParaRPr lang="en-US" dirty="0">
              <a:latin typeface="Consolas" panose="020B0609020204030204" pitchFamily="49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  int age;</a:t>
            </a:r>
            <a:endParaRPr lang="en-US" dirty="0">
              <a:latin typeface="Consolas" panose="020B0609020204030204" pitchFamily="49" charset="0"/>
            </a:endParaRPr>
          </a:p>
          <a:p>
            <a:pPr marL="0" indent="0" algn="l">
              <a:lnSpc>
                <a:spcPts val="1550"/>
              </a:lnSpc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  </a:t>
            </a:r>
            <a:r>
              <a:rPr lang="en-US" sz="1600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//</a:t>
            </a:r>
            <a:r>
              <a:rPr lang="en-US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 Method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  void introduce() {</a:t>
            </a:r>
            <a:endParaRPr lang="en-US" dirty="0">
              <a:latin typeface="Consolas" panose="020B0609020204030204" pitchFamily="49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    print('Hello, I am $name, $age years old.');</a:t>
            </a:r>
            <a:endParaRPr lang="en-US" dirty="0">
              <a:latin typeface="Consolas" panose="020B0609020204030204" pitchFamily="49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  }</a:t>
            </a:r>
            <a:endParaRPr lang="en-US" dirty="0">
              <a:latin typeface="Consolas" panose="020B0609020204030204" pitchFamily="49" charset="0"/>
            </a:endParaRPr>
          </a:p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DAD8E9"/>
                </a:solidFill>
                <a:highlight>
                  <a:srgbClr val="181930"/>
                </a:highlight>
                <a:latin typeface="Consolas" panose="020B0609020204030204" pitchFamily="49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15" y="3600212"/>
            <a:ext cx="6732746" cy="67327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59766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Bringing Blueprints to Life: Creating Objects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78575"/>
            <a:ext cx="6732746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Once you have a class (your blueprint), you can create multiple </a:t>
            </a:r>
            <a:r>
              <a:rPr lang="en-US" sz="9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objects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from it. Each object is a unique instance of that class, carrying its own set of data, but adhering to the structure defined by the class.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1959" y="1484709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Instances: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Objects are essentially instances of a class, meaning they are concrete manifestations of the abstract class definition.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1959" y="1725335"/>
            <a:ext cx="673274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New Keyword (Optional):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 Dart, objects are created using the 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new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keyword, though it's often optional for brevity.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1959" y="1973580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Independent Data: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Each object maintains its own copy of the instance variables, allowing them to have distinct states.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7473315" y="990838"/>
            <a:ext cx="16818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 Creation &amp; Usage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7473315" y="1301115"/>
            <a:ext cx="6732746" cy="3147893"/>
          </a:xfrm>
          <a:prstGeom prst="roundRect">
            <a:avLst>
              <a:gd name="adj" fmla="val 1647"/>
            </a:avLst>
          </a:prstGeom>
          <a:solidFill>
            <a:srgbClr val="181930"/>
          </a:solidFill>
          <a:ln/>
        </p:spPr>
      </p:sp>
      <p:sp>
        <p:nvSpPr>
          <p:cNvPr id="9" name="Shape 7"/>
          <p:cNvSpPr/>
          <p:nvPr/>
        </p:nvSpPr>
        <p:spPr>
          <a:xfrm>
            <a:off x="7467243" y="1301115"/>
            <a:ext cx="6744891" cy="3147893"/>
          </a:xfrm>
          <a:prstGeom prst="roundRect">
            <a:avLst>
              <a:gd name="adj" fmla="val 588"/>
            </a:avLst>
          </a:prstGeom>
          <a:solidFill>
            <a:srgbClr val="181930"/>
          </a:solidFill>
          <a:ln/>
        </p:spPr>
      </p:sp>
      <p:sp>
        <p:nvSpPr>
          <p:cNvPr id="10" name="Text 8"/>
          <p:cNvSpPr/>
          <p:nvPr/>
        </p:nvSpPr>
        <p:spPr>
          <a:xfrm>
            <a:off x="7590592" y="1393627"/>
            <a:ext cx="6498193" cy="296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void main()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Creating objects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 person1 = Person(); // 'new' is optional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 person2 = Person();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Setting properties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person1.name = 'Alice';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person1.age = 25;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person2.name = 'Bob';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person2.age = 30;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Calling methods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person1.introduce(); // Hello, I am Alice, 25 years old.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person2.introduce(); // Hello, I am Bob, 30 years old.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15" y="4587835"/>
            <a:ext cx="6732746" cy="67327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096" y="581501"/>
            <a:ext cx="7630835" cy="45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Default Initializer: Constructors in Dart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577096" y="1616631"/>
            <a:ext cx="4382095" cy="1983224"/>
          </a:xfrm>
          <a:prstGeom prst="roundRect">
            <a:avLst>
              <a:gd name="adj" fmla="val 553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577096" y="1593771"/>
            <a:ext cx="4382095" cy="91440"/>
          </a:xfrm>
          <a:prstGeom prst="roundRect">
            <a:avLst>
              <a:gd name="adj" fmla="val 75746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2520732" y="1369338"/>
            <a:ext cx="494705" cy="494705"/>
          </a:xfrm>
          <a:prstGeom prst="roundRect">
            <a:avLst>
              <a:gd name="adj" fmla="val 184837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9084" y="1517690"/>
            <a:ext cx="197882" cy="19788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64858" y="2028825"/>
            <a:ext cx="2119789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are Constructors?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64858" y="2356723"/>
            <a:ext cx="4006572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Constructors are special methods within a class responsible for initializing newly created objects. They ensure that an object is in a valid state immediately after it's created.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124093" y="1616631"/>
            <a:ext cx="4382095" cy="1983224"/>
          </a:xfrm>
          <a:prstGeom prst="roundRect">
            <a:avLst>
              <a:gd name="adj" fmla="val 553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124093" y="1593771"/>
            <a:ext cx="4382095" cy="91440"/>
          </a:xfrm>
          <a:prstGeom prst="roundRect">
            <a:avLst>
              <a:gd name="adj" fmla="val 75746"/>
            </a:avLst>
          </a:prstGeom>
          <a:solidFill>
            <a:srgbClr val="A95B95"/>
          </a:solidFill>
          <a:ln/>
        </p:spPr>
      </p:sp>
      <p:sp>
        <p:nvSpPr>
          <p:cNvPr id="11" name="Shape 8"/>
          <p:cNvSpPr/>
          <p:nvPr/>
        </p:nvSpPr>
        <p:spPr>
          <a:xfrm>
            <a:off x="7067729" y="1369338"/>
            <a:ext cx="494705" cy="494705"/>
          </a:xfrm>
          <a:prstGeom prst="roundRect">
            <a:avLst>
              <a:gd name="adj" fmla="val 184837"/>
            </a:avLst>
          </a:prstGeom>
          <a:solidFill>
            <a:srgbClr val="A95B95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6080" y="1517690"/>
            <a:ext cx="197882" cy="19788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11854" y="2028825"/>
            <a:ext cx="188547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Automatic Invocation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5311854" y="2356723"/>
            <a:ext cx="4006572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Whenever you create an object, its constructor is automatically invoked. Its primary role is to assign initial values to the object's instance variables.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9671090" y="1616631"/>
            <a:ext cx="4382214" cy="1983224"/>
          </a:xfrm>
          <a:prstGeom prst="roundRect">
            <a:avLst>
              <a:gd name="adj" fmla="val 553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671090" y="1593771"/>
            <a:ext cx="4382214" cy="91440"/>
          </a:xfrm>
          <a:prstGeom prst="roundRect">
            <a:avLst>
              <a:gd name="adj" fmla="val 75746"/>
            </a:avLst>
          </a:prstGeom>
          <a:solidFill>
            <a:srgbClr val="A95B95"/>
          </a:solidFill>
          <a:ln/>
        </p:spPr>
      </p:sp>
      <p:sp>
        <p:nvSpPr>
          <p:cNvPr id="17" name="Shape 13"/>
          <p:cNvSpPr/>
          <p:nvPr/>
        </p:nvSpPr>
        <p:spPr>
          <a:xfrm>
            <a:off x="11614845" y="1369338"/>
            <a:ext cx="494705" cy="494705"/>
          </a:xfrm>
          <a:prstGeom prst="roundRect">
            <a:avLst>
              <a:gd name="adj" fmla="val 184837"/>
            </a:avLst>
          </a:prstGeom>
          <a:solidFill>
            <a:srgbClr val="A95B95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196" y="1517690"/>
            <a:ext cx="197882" cy="19788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58851" y="2028825"/>
            <a:ext cx="1832253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Default Constructor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9858851" y="2356723"/>
            <a:ext cx="4006691" cy="1055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Dart provides a default, un-named constructor if you don't explicitly define one. This default constructor has no parameters and simply initializes instance variables to their default values (e.g., null for objects, 0 for numbers).</a:t>
            </a:r>
            <a:endParaRPr lang="en-US" sz="1250" dirty="0"/>
          </a:p>
        </p:txBody>
      </p:sp>
      <p:sp>
        <p:nvSpPr>
          <p:cNvPr id="21" name="Text 16"/>
          <p:cNvSpPr/>
          <p:nvPr/>
        </p:nvSpPr>
        <p:spPr>
          <a:xfrm>
            <a:off x="577096" y="3785354"/>
            <a:ext cx="1347620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default constructor ensures a baseline initialization for your objects.</a:t>
            </a:r>
            <a:endParaRPr lang="en-US" sz="1250" dirty="0"/>
          </a:p>
        </p:txBody>
      </p:sp>
      <p:sp>
        <p:nvSpPr>
          <p:cNvPr id="22" name="Shape 17"/>
          <p:cNvSpPr/>
          <p:nvPr/>
        </p:nvSpPr>
        <p:spPr>
          <a:xfrm>
            <a:off x="577096" y="4234696"/>
            <a:ext cx="13476208" cy="3413284"/>
          </a:xfrm>
          <a:prstGeom prst="roundRect">
            <a:avLst>
              <a:gd name="adj" fmla="val 2029"/>
            </a:avLst>
          </a:prstGeom>
          <a:solidFill>
            <a:srgbClr val="181930"/>
          </a:solidFill>
          <a:ln/>
        </p:spPr>
      </p:sp>
      <p:sp>
        <p:nvSpPr>
          <p:cNvPr id="23" name="Shape 18"/>
          <p:cNvSpPr/>
          <p:nvPr/>
        </p:nvSpPr>
        <p:spPr>
          <a:xfrm>
            <a:off x="568881" y="4234696"/>
            <a:ext cx="13492639" cy="3413284"/>
          </a:xfrm>
          <a:prstGeom prst="roundRect">
            <a:avLst>
              <a:gd name="adj" fmla="val 725"/>
            </a:avLst>
          </a:prstGeom>
          <a:solidFill>
            <a:srgbClr val="181930"/>
          </a:solidFill>
          <a:ln/>
        </p:spPr>
      </p:sp>
      <p:sp>
        <p:nvSpPr>
          <p:cNvPr id="24" name="Text 19"/>
          <p:cNvSpPr/>
          <p:nvPr/>
        </p:nvSpPr>
        <p:spPr>
          <a:xfrm>
            <a:off x="733782" y="4358283"/>
            <a:ext cx="13162836" cy="3166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Person {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String name;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int age;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// Default constructor (implicitly exists)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Person(); 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// You can write it explicitly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void introduce() {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print('I am $name, $age years old.');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}</a:t>
            </a:r>
            <a:endParaRPr lang="en-US" sz="125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572845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Tailored Initialization: Custom Constructors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2916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While the default constructor is convenient, you often need to initialize objects with specific values at the time of creation. This is where </a:t>
            </a:r>
            <a:r>
              <a:rPr lang="en-US" sz="9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 constructors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come into play, allowing you to define parameters and assign them to your instance variables.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1959" y="1388864"/>
            <a:ext cx="18704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Parameterized Constructors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31959" y="1683663"/>
            <a:ext cx="6732746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constructors accept arguments, enabling you to pass initial data when instantiating an object. Dart offers a concise syntax for assigning these parameters directly to instance variables using 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this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950" dirty="0"/>
          </a:p>
        </p:txBody>
      </p:sp>
      <p:sp>
        <p:nvSpPr>
          <p:cNvPr id="6" name="Shape 4"/>
          <p:cNvSpPr/>
          <p:nvPr/>
        </p:nvSpPr>
        <p:spPr>
          <a:xfrm>
            <a:off x="431959" y="2225159"/>
            <a:ext cx="6732746" cy="2752844"/>
          </a:xfrm>
          <a:prstGeom prst="roundRect">
            <a:avLst>
              <a:gd name="adj" fmla="val 1883"/>
            </a:avLst>
          </a:prstGeom>
          <a:solidFill>
            <a:srgbClr val="181930"/>
          </a:solidFill>
          <a:ln/>
        </p:spPr>
      </p:sp>
      <p:sp>
        <p:nvSpPr>
          <p:cNvPr id="7" name="Shape 5"/>
          <p:cNvSpPr/>
          <p:nvPr/>
        </p:nvSpPr>
        <p:spPr>
          <a:xfrm>
            <a:off x="425887" y="2225159"/>
            <a:ext cx="6744891" cy="2752844"/>
          </a:xfrm>
          <a:prstGeom prst="roundRect">
            <a:avLst>
              <a:gd name="adj" fmla="val 673"/>
            </a:avLst>
          </a:prstGeom>
          <a:solidFill>
            <a:srgbClr val="181930"/>
          </a:solidFill>
          <a:ln/>
        </p:spPr>
      </p:sp>
      <p:sp>
        <p:nvSpPr>
          <p:cNvPr id="8" name="Text 6"/>
          <p:cNvSpPr/>
          <p:nvPr/>
        </p:nvSpPr>
        <p:spPr>
          <a:xfrm>
            <a:off x="549235" y="2317671"/>
            <a:ext cx="6498193" cy="2567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Person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String name;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int age;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Custom constructor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Person(String name, int age)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this.name = name; // 'this' refers to current instance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this.age = age;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}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Shorter syntax (recommended)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Person(this.name, this.age);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431959" y="5116830"/>
            <a:ext cx="6732746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this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keyword disambiguates between local parameters and instance variables with the same name, ensuring you're assigning to the object's property. The shorthand syntax is cleaner and highly recommended in Dart.</a:t>
            </a:r>
            <a:endParaRPr lang="en-US" sz="9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15" y="1404342"/>
            <a:ext cx="6732746" cy="673274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73315" y="8275915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Usage Example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7473315" y="8586192"/>
            <a:ext cx="6732746" cy="975122"/>
          </a:xfrm>
          <a:prstGeom prst="roundRect">
            <a:avLst>
              <a:gd name="adj" fmla="val 5317"/>
            </a:avLst>
          </a:prstGeom>
          <a:solidFill>
            <a:srgbClr val="181930"/>
          </a:solidFill>
          <a:ln/>
        </p:spPr>
      </p:sp>
      <p:sp>
        <p:nvSpPr>
          <p:cNvPr id="13" name="Shape 10"/>
          <p:cNvSpPr/>
          <p:nvPr/>
        </p:nvSpPr>
        <p:spPr>
          <a:xfrm>
            <a:off x="7467243" y="8586192"/>
            <a:ext cx="6744891" cy="975122"/>
          </a:xfrm>
          <a:prstGeom prst="roundRect">
            <a:avLst>
              <a:gd name="adj" fmla="val 1899"/>
            </a:avLst>
          </a:prstGeom>
          <a:solidFill>
            <a:srgbClr val="181930"/>
          </a:solidFill>
          <a:ln/>
        </p:spPr>
      </p:sp>
      <p:sp>
        <p:nvSpPr>
          <p:cNvPr id="14" name="Text 11"/>
          <p:cNvSpPr/>
          <p:nvPr/>
        </p:nvSpPr>
        <p:spPr>
          <a:xfrm>
            <a:off x="7590592" y="8678704"/>
            <a:ext cx="64981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void main()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 alice = Person('Alice', 25); // Constructor called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Person bob = Person('Bob', 30);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7473315" y="9700141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allows for straightforward object creation with predefined initial states.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748" y="575786"/>
            <a:ext cx="6752034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Versatile Object Creation: Named Constructors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63748" y="1208842"/>
            <a:ext cx="1370290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Sometimes a single constructor isn't enough. </a:t>
            </a:r>
            <a:r>
              <a:rPr lang="en-US" sz="10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Named constructors</a:t>
            </a: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provide a way to define multiple constructors within a class, each with a distinct name, allowing you to create objects in different ways or with specific initialization logic.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63748" y="1569839"/>
            <a:ext cx="4479250" cy="1497687"/>
          </a:xfrm>
          <a:prstGeom prst="roundRect">
            <a:avLst>
              <a:gd name="adj" fmla="val 37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3885" y="1709976"/>
            <a:ext cx="397550" cy="397550"/>
          </a:xfrm>
          <a:prstGeom prst="roundRect">
            <a:avLst>
              <a:gd name="adj" fmla="val 22998580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184" y="1819275"/>
            <a:ext cx="178832" cy="1788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03885" y="2240042"/>
            <a:ext cx="1716048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Specialized Initialization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03885" y="2503527"/>
            <a:ext cx="4198977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Named constructors are perfect for scenarios where an object can be created under different conditions or from various data sources.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5075515" y="1569839"/>
            <a:ext cx="4479250" cy="1497687"/>
          </a:xfrm>
          <a:prstGeom prst="roundRect">
            <a:avLst>
              <a:gd name="adj" fmla="val 37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15652" y="1709976"/>
            <a:ext cx="397550" cy="397550"/>
          </a:xfrm>
          <a:prstGeom prst="roundRect">
            <a:avLst>
              <a:gd name="adj" fmla="val 22998580"/>
            </a:avLst>
          </a:prstGeom>
          <a:solidFill>
            <a:srgbClr val="A95B95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4951" y="1819275"/>
            <a:ext cx="178832" cy="17883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15652" y="2240042"/>
            <a:ext cx="1520666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Readability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5215652" y="2503527"/>
            <a:ext cx="4198977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They make your code more expressive by clearly indicating the purpose of object creation, enhancing readability and maintainability.</a:t>
            </a:r>
            <a:endParaRPr lang="en-US" sz="1000" dirty="0"/>
          </a:p>
        </p:txBody>
      </p:sp>
      <p:sp>
        <p:nvSpPr>
          <p:cNvPr id="14" name="Shape 10"/>
          <p:cNvSpPr/>
          <p:nvPr/>
        </p:nvSpPr>
        <p:spPr>
          <a:xfrm>
            <a:off x="9687282" y="1569839"/>
            <a:ext cx="4479250" cy="1497687"/>
          </a:xfrm>
          <a:prstGeom prst="roundRect">
            <a:avLst>
              <a:gd name="adj" fmla="val 37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27419" y="1709976"/>
            <a:ext cx="397550" cy="397550"/>
          </a:xfrm>
          <a:prstGeom prst="roundRect">
            <a:avLst>
              <a:gd name="adj" fmla="val 22998580"/>
            </a:avLst>
          </a:prstGeom>
          <a:solidFill>
            <a:srgbClr val="A95B95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6718" y="1819275"/>
            <a:ext cx="178832" cy="17883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27419" y="2240042"/>
            <a:ext cx="1576388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Flexible Object States</a:t>
            </a:r>
            <a:endParaRPr lang="en-US" sz="1150" dirty="0"/>
          </a:p>
        </p:txBody>
      </p:sp>
      <p:sp>
        <p:nvSpPr>
          <p:cNvPr id="18" name="Text 13"/>
          <p:cNvSpPr/>
          <p:nvPr/>
        </p:nvSpPr>
        <p:spPr>
          <a:xfrm>
            <a:off x="9827419" y="2503527"/>
            <a:ext cx="4198977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 can set different default values or perform unique computations based on which named constructor is called.</a:t>
            </a:r>
            <a:endParaRPr lang="en-US" sz="1000" dirty="0"/>
          </a:p>
        </p:txBody>
      </p:sp>
      <p:sp>
        <p:nvSpPr>
          <p:cNvPr id="19" name="Shape 14"/>
          <p:cNvSpPr/>
          <p:nvPr/>
        </p:nvSpPr>
        <p:spPr>
          <a:xfrm>
            <a:off x="463748" y="3216592"/>
            <a:ext cx="13702903" cy="4437221"/>
          </a:xfrm>
          <a:prstGeom prst="roundRect">
            <a:avLst>
              <a:gd name="adj" fmla="val 1254"/>
            </a:avLst>
          </a:prstGeom>
          <a:solidFill>
            <a:srgbClr val="181930"/>
          </a:solidFill>
          <a:ln/>
        </p:spPr>
      </p:sp>
      <p:sp>
        <p:nvSpPr>
          <p:cNvPr id="20" name="Shape 15"/>
          <p:cNvSpPr/>
          <p:nvPr/>
        </p:nvSpPr>
        <p:spPr>
          <a:xfrm>
            <a:off x="457200" y="3216592"/>
            <a:ext cx="13716000" cy="4437221"/>
          </a:xfrm>
          <a:prstGeom prst="roundRect">
            <a:avLst>
              <a:gd name="adj" fmla="val 448"/>
            </a:avLst>
          </a:prstGeom>
          <a:solidFill>
            <a:srgbClr val="181930"/>
          </a:solidFill>
          <a:ln/>
        </p:spPr>
      </p:sp>
      <p:sp>
        <p:nvSpPr>
          <p:cNvPr id="21" name="Text 16"/>
          <p:cNvSpPr/>
          <p:nvPr/>
        </p:nvSpPr>
        <p:spPr>
          <a:xfrm>
            <a:off x="589717" y="3315891"/>
            <a:ext cx="13450967" cy="423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Person {
 String name;
 int age;
 // Default constructor
 Person(this.name, this.age);
 // Named constructor for a newborn
 Person.newborn(String name) {
 this.name = name;
 this.age = 0;
 }
 // Named constructor from birth year
 Person.fromBirthYear(String name, int birthYear) {
 this.name = name;
 this.age = DateTime.now().year - birthYear;
 }
}
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979" y="469106"/>
            <a:ext cx="8312110" cy="473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Storage: Instance Variables (Properties)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96979" y="1352312"/>
            <a:ext cx="6510099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Instance variables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often referred to as properties or fields, are the data members of a class. They define the characteristics and state of an object. Each object of a class will have its own distinct copy of these variables.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6979" y="2324457"/>
            <a:ext cx="6510099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Storing Object Data: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Properties are used to hold the unique data that differentiates one object from another.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6979" y="2929890"/>
            <a:ext cx="6510099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Nullable Properties: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Dart allows properties to be nullable, indicated by a </a:t>
            </a: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(e.g., </a:t>
            </a: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String? color;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), meaning they can hold a </a:t>
            </a: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null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value.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6979" y="3565803"/>
            <a:ext cx="6510099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Computed Properties: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These are properties whose values are calculated on-the-fly rather than being stored directly. They are defined using </a:t>
            </a: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530941" y="1369338"/>
            <a:ext cx="2337554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Example: Rectangle Class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530941" y="1798082"/>
            <a:ext cx="6510099" cy="3530441"/>
          </a:xfrm>
          <a:prstGeom prst="roundRect">
            <a:avLst>
              <a:gd name="adj" fmla="val 2029"/>
            </a:avLst>
          </a:prstGeom>
          <a:solidFill>
            <a:srgbClr val="181930"/>
          </a:solidFill>
          <a:ln/>
        </p:spPr>
      </p:sp>
      <p:sp>
        <p:nvSpPr>
          <p:cNvPr id="9" name="Shape 7"/>
          <p:cNvSpPr/>
          <p:nvPr/>
        </p:nvSpPr>
        <p:spPr>
          <a:xfrm>
            <a:off x="7522488" y="1798082"/>
            <a:ext cx="6527006" cy="3530441"/>
          </a:xfrm>
          <a:prstGeom prst="roundRect">
            <a:avLst>
              <a:gd name="adj" fmla="val 725"/>
            </a:avLst>
          </a:prstGeom>
          <a:solidFill>
            <a:srgbClr val="181930"/>
          </a:solidFill>
          <a:ln/>
        </p:spPr>
      </p:sp>
      <p:sp>
        <p:nvSpPr>
          <p:cNvPr id="10" name="Text 8"/>
          <p:cNvSpPr/>
          <p:nvPr/>
        </p:nvSpPr>
        <p:spPr>
          <a:xfrm>
            <a:off x="7692985" y="1925955"/>
            <a:ext cx="6186011" cy="3274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Rectangle {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Instance variables (properties)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double width;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double height;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String? color; // Nullable property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Rectangle(this.width, this.height);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Computed property using a method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double get area =&gt; width * height;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double get perimeter =&gt; 2 * (width + height);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30941" y="5520333"/>
            <a:ext cx="1895475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Usage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530941" y="5949077"/>
            <a:ext cx="6510099" cy="1620203"/>
          </a:xfrm>
          <a:prstGeom prst="roundRect">
            <a:avLst>
              <a:gd name="adj" fmla="val 4422"/>
            </a:avLst>
          </a:prstGeom>
          <a:solidFill>
            <a:srgbClr val="181930"/>
          </a:solidFill>
          <a:ln/>
        </p:spPr>
      </p:sp>
      <p:sp>
        <p:nvSpPr>
          <p:cNvPr id="13" name="Shape 11"/>
          <p:cNvSpPr/>
          <p:nvPr/>
        </p:nvSpPr>
        <p:spPr>
          <a:xfrm>
            <a:off x="7522488" y="5949077"/>
            <a:ext cx="6527006" cy="1620203"/>
          </a:xfrm>
          <a:prstGeom prst="roundRect">
            <a:avLst>
              <a:gd name="adj" fmla="val 1579"/>
            </a:avLst>
          </a:prstGeom>
          <a:solidFill>
            <a:srgbClr val="181930"/>
          </a:solidFill>
          <a:ln/>
        </p:spPr>
      </p:sp>
      <p:sp>
        <p:nvSpPr>
          <p:cNvPr id="14" name="Text 12"/>
          <p:cNvSpPr/>
          <p:nvPr/>
        </p:nvSpPr>
        <p:spPr>
          <a:xfrm>
            <a:off x="7692985" y="6076950"/>
            <a:ext cx="618601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void main() {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Rectangle rect = Rectangle(10.0, 5.0);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print(rect.area); // 50.0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print(rect.perimeter); // 30.0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52129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Controlled Access: Getters and Setters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2916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Getters and Setters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 Dart provide a mechanism for controlled access to an object's properties. They allow you to intervene when a property is read (getter) or written (setter), enabling validation, computation, and encapsulation.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431959" y="1265515"/>
            <a:ext cx="4506516" cy="370284"/>
          </a:xfrm>
          <a:prstGeom prst="roundRect">
            <a:avLst>
              <a:gd name="adj" fmla="val 4800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586" y="1358027"/>
            <a:ext cx="185142" cy="1851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5308" y="175914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Encapsulation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55308" y="2004655"/>
            <a:ext cx="4259818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 making instance variables private (prefixed with 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), getters and setters act as the public interface, controlling how data is accessed and modified.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5061823" y="1265515"/>
            <a:ext cx="4506635" cy="370284"/>
          </a:xfrm>
          <a:prstGeom prst="roundRect">
            <a:avLst>
              <a:gd name="adj" fmla="val 4800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2569" y="1358027"/>
            <a:ext cx="185142" cy="18514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85172" y="175914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Getters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185172" y="2004655"/>
            <a:ext cx="4259937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getter (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 provides a read-only view of a property or computes its value. It's like a function without parentheses that returns data.</a:t>
            </a:r>
            <a:endParaRPr lang="en-US" sz="950" dirty="0"/>
          </a:p>
        </p:txBody>
      </p:sp>
      <p:sp>
        <p:nvSpPr>
          <p:cNvPr id="12" name="Shape 8"/>
          <p:cNvSpPr/>
          <p:nvPr/>
        </p:nvSpPr>
        <p:spPr>
          <a:xfrm>
            <a:off x="9691807" y="1265515"/>
            <a:ext cx="4506635" cy="370284"/>
          </a:xfrm>
          <a:prstGeom prst="roundRect">
            <a:avLst>
              <a:gd name="adj" fmla="val 4800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52553" y="1358027"/>
            <a:ext cx="185142" cy="18514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15155" y="175914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Setters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9815155" y="2004655"/>
            <a:ext cx="4259937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setter (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 allows you to assign a value to a property, often including validation logic to ensure data integrity.</a:t>
            </a:r>
            <a:endParaRPr lang="en-US" sz="950" dirty="0"/>
          </a:p>
        </p:txBody>
      </p:sp>
      <p:sp>
        <p:nvSpPr>
          <p:cNvPr id="16" name="Shape 11"/>
          <p:cNvSpPr/>
          <p:nvPr/>
        </p:nvSpPr>
        <p:spPr>
          <a:xfrm>
            <a:off x="431959" y="2669500"/>
            <a:ext cx="13766483" cy="4728091"/>
          </a:xfrm>
          <a:prstGeom prst="roundRect">
            <a:avLst>
              <a:gd name="adj" fmla="val 1097"/>
            </a:avLst>
          </a:prstGeom>
          <a:solidFill>
            <a:srgbClr val="181930"/>
          </a:solidFill>
          <a:ln/>
        </p:spPr>
      </p:sp>
      <p:sp>
        <p:nvSpPr>
          <p:cNvPr id="17" name="Shape 12"/>
          <p:cNvSpPr/>
          <p:nvPr/>
        </p:nvSpPr>
        <p:spPr>
          <a:xfrm>
            <a:off x="425887" y="2669500"/>
            <a:ext cx="5632013" cy="4728091"/>
          </a:xfrm>
          <a:prstGeom prst="roundRect">
            <a:avLst>
              <a:gd name="adj" fmla="val 392"/>
            </a:avLst>
          </a:prstGeom>
          <a:solidFill>
            <a:srgbClr val="181930"/>
          </a:solidFill>
          <a:ln/>
        </p:spPr>
      </p:sp>
      <p:sp>
        <p:nvSpPr>
          <p:cNvPr id="18" name="Text 13"/>
          <p:cNvSpPr/>
          <p:nvPr/>
        </p:nvSpPr>
        <p:spPr>
          <a:xfrm>
            <a:off x="549236" y="2762012"/>
            <a:ext cx="5896170" cy="4543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Temperature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double _celsius; // Private variable (encapsulation)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Temperature(this._celsius);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Getter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double get celsius =&gt; _celsius;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Setter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set celsius(double value)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if (value &lt; -273.15)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throw Exception('Temperature cannot be below absolute zero');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}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_celsius = value;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}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Computed getter (no corresponding field)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double get fahrenheit =&gt; (_celsius * 9/5) + 32;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Computed setter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set fahrenheit(double value)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_celsius = (value - 32) * 5/9;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}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</p:txBody>
      </p:sp>
      <p:sp>
        <p:nvSpPr>
          <p:cNvPr id="19" name="Text 14"/>
          <p:cNvSpPr/>
          <p:nvPr/>
        </p:nvSpPr>
        <p:spPr>
          <a:xfrm>
            <a:off x="6445406" y="2428980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Usage:</a:t>
            </a:r>
            <a:endParaRPr lang="en-US" sz="950" dirty="0"/>
          </a:p>
        </p:txBody>
      </p:sp>
      <p:sp>
        <p:nvSpPr>
          <p:cNvPr id="22" name="Text 17"/>
          <p:cNvSpPr/>
          <p:nvPr/>
        </p:nvSpPr>
        <p:spPr>
          <a:xfrm>
            <a:off x="6556773" y="2919267"/>
            <a:ext cx="7641668" cy="1382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void main()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Temperature temp = Temperature(25);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print(temp.celsius);    // 25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print(temp.fahrenheit); // 77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temp.fahrenheit = 100;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print(temp.celsius);    // 37.777...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</p:txBody>
      </p:sp>
      <p:sp>
        <p:nvSpPr>
          <p:cNvPr id="23" name="Text 18"/>
          <p:cNvSpPr/>
          <p:nvPr/>
        </p:nvSpPr>
        <p:spPr>
          <a:xfrm>
            <a:off x="431959" y="9579293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63977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Constructors: Initializer Lists &amp; Const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78575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Dart offers powerful constructor features for more complex initialization scenarios, such as </a:t>
            </a:r>
            <a:r>
              <a:rPr lang="en-US" sz="9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initializer lists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</a:t>
            </a:r>
            <a:r>
              <a:rPr lang="en-US" sz="9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constant constructors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1959" y="129944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Initializer Lists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31959" y="1594247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to initialize instance variables </a:t>
            </a: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before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the constructor body executes.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1959" y="1834872"/>
            <a:ext cx="673274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Essential for initializing 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fields, which must be assigned a value before the constructor body runs.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1959" y="2083118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Also useful for asserting conditions or performing pre-computation for variable initialization.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31959" y="2403991"/>
            <a:ext cx="150911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Constant Constructors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31959" y="2698790"/>
            <a:ext cx="673274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Declared with the 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keyword.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431959" y="2947035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to create immutable objects that are compile-time constants.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431959" y="3187660"/>
            <a:ext cx="673274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 instance variables in a class with a const constructor must be 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431959" y="3435906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Promotes performance by allowing Dart to reuse existing constant objects.</a:t>
            </a:r>
            <a:endParaRPr lang="en-US" sz="950" dirty="0"/>
          </a:p>
        </p:txBody>
      </p:sp>
      <p:sp>
        <p:nvSpPr>
          <p:cNvPr id="13" name="Shape 11"/>
          <p:cNvSpPr/>
          <p:nvPr/>
        </p:nvSpPr>
        <p:spPr>
          <a:xfrm>
            <a:off x="7473315" y="1006316"/>
            <a:ext cx="6732746" cy="3345418"/>
          </a:xfrm>
          <a:prstGeom prst="roundRect">
            <a:avLst>
              <a:gd name="adj" fmla="val 1550"/>
            </a:avLst>
          </a:prstGeom>
          <a:solidFill>
            <a:srgbClr val="181930"/>
          </a:solidFill>
          <a:ln/>
        </p:spPr>
      </p:sp>
      <p:sp>
        <p:nvSpPr>
          <p:cNvPr id="14" name="Shape 12"/>
          <p:cNvSpPr/>
          <p:nvPr/>
        </p:nvSpPr>
        <p:spPr>
          <a:xfrm>
            <a:off x="7467243" y="1006316"/>
            <a:ext cx="6744891" cy="3345418"/>
          </a:xfrm>
          <a:prstGeom prst="roundRect">
            <a:avLst>
              <a:gd name="adj" fmla="val 553"/>
            </a:avLst>
          </a:prstGeom>
          <a:solidFill>
            <a:srgbClr val="181930"/>
          </a:solidFill>
          <a:ln/>
        </p:spPr>
      </p:sp>
      <p:sp>
        <p:nvSpPr>
          <p:cNvPr id="15" name="Text 13"/>
          <p:cNvSpPr/>
          <p:nvPr/>
        </p:nvSpPr>
        <p:spPr>
          <a:xfrm>
            <a:off x="7590592" y="1098828"/>
            <a:ext cx="6498193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Point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final double x; // Final properties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final double y;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Initializer list (runs before constructor body)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Point(double x, double y)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: x = x,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y = y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print('Point created at ($x, $y)');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}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Constant constructor (for immutable objects)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const Point.origin()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: x = 0,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y = 0;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7473315" y="4490561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Usage</a:t>
            </a:r>
            <a:endParaRPr lang="en-US" sz="1050" dirty="0"/>
          </a:p>
        </p:txBody>
      </p:sp>
      <p:sp>
        <p:nvSpPr>
          <p:cNvPr id="17" name="Shape 15"/>
          <p:cNvSpPr/>
          <p:nvPr/>
        </p:nvSpPr>
        <p:spPr>
          <a:xfrm>
            <a:off x="7473315" y="4800838"/>
            <a:ext cx="6732746" cy="975122"/>
          </a:xfrm>
          <a:prstGeom prst="roundRect">
            <a:avLst>
              <a:gd name="adj" fmla="val 5317"/>
            </a:avLst>
          </a:prstGeom>
          <a:solidFill>
            <a:srgbClr val="181930"/>
          </a:solidFill>
          <a:ln/>
        </p:spPr>
      </p:sp>
      <p:sp>
        <p:nvSpPr>
          <p:cNvPr id="18" name="Shape 16"/>
          <p:cNvSpPr/>
          <p:nvPr/>
        </p:nvSpPr>
        <p:spPr>
          <a:xfrm>
            <a:off x="7467243" y="4800838"/>
            <a:ext cx="6744891" cy="975122"/>
          </a:xfrm>
          <a:prstGeom prst="roundRect">
            <a:avLst>
              <a:gd name="adj" fmla="val 1899"/>
            </a:avLst>
          </a:prstGeom>
          <a:solidFill>
            <a:srgbClr val="181930"/>
          </a:solidFill>
          <a:ln/>
        </p:spPr>
      </p:sp>
      <p:sp>
        <p:nvSpPr>
          <p:cNvPr id="19" name="Text 17"/>
          <p:cNvSpPr/>
          <p:nvPr/>
        </p:nvSpPr>
        <p:spPr>
          <a:xfrm>
            <a:off x="7590592" y="4893350"/>
            <a:ext cx="64981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void main() {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Point p1 = Point(3.0, 4.0);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const Point origin = Point.origin(); // Compile-time constant</a:t>
            </a:r>
            <a:endParaRPr lang="en-US" sz="950" dirty="0"/>
          </a:p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17" y="4114800"/>
            <a:ext cx="3597356" cy="35973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2087</Words>
  <Application>Microsoft Office PowerPoint</Application>
  <PresentationFormat>Custom</PresentationFormat>
  <Paragraphs>218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Mukta Light</vt:lpstr>
      <vt:lpstr>Consolas Light</vt:lpstr>
      <vt:lpstr>quote-cjk-patch</vt:lpstr>
      <vt:lpstr>Arial</vt:lpstr>
      <vt:lpstr>Consolas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Hussam Hussin</cp:lastModifiedBy>
  <cp:revision>2</cp:revision>
  <dcterms:created xsi:type="dcterms:W3CDTF">2025-12-08T18:17:27Z</dcterms:created>
  <dcterms:modified xsi:type="dcterms:W3CDTF">2025-12-08T20:17:50Z</dcterms:modified>
</cp:coreProperties>
</file>